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notesSlides/notesSlide1.xml" ContentType="application/vnd.openxmlformats-officedocument.presentationml.notesSlide+xml"/>
  <Override PartName="/ppt/media/image4.jpeg" ContentType="image/jpeg"/>
  <Override PartName="/ppt/notesSlides/notesSlide2.xml" ContentType="application/vnd.openxmlformats-officedocument.presentationml.notesSlide+xml"/>
  <Override PartName="/ppt/media/image5.jpeg" ContentType="image/jpeg"/>
  <Override PartName="/ppt/notesSlides/notesSlide3.xml" ContentType="application/vnd.openxmlformats-officedocument.presentationml.notesSlide+xml"/>
  <Override PartName="/ppt/media/image6.jpeg" ContentType="image/jpe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" name="Shape 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hoeft zelf niks te doen of moeitlijk uit te rekenen, dat doen wij voor je!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Shape 1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Wij houden je voortgang bij. Wat meten we allemaal?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0" name="Shape 1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Wil je kans maken op de resultaatgarantie om je kosten terug te krijgen dan moet je hieraan kunnen voldoen. </a:t>
            </a:r>
          </a:p>
          <a:p>
            <a:pPr/>
            <a:r>
              <a:t>Minimaal 6kg afvallen betekent dat je dat ten minste moet kunnen afvallen.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/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12" name="Hoofdtekst - niveau één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13" name="BF_Logo_Int.jpeg" descr="BF_Logo_Int.jpeg"/>
          <p:cNvPicPr>
            <a:picLocks noChangeAspect="1"/>
          </p:cNvPicPr>
          <p:nvPr/>
        </p:nvPicPr>
        <p:blipFill>
          <a:blip r:embed="rId2">
            <a:extLst/>
          </a:blip>
          <a:srcRect l="0" t="24994" r="0" b="24994"/>
          <a:stretch>
            <a:fillRect/>
          </a:stretch>
        </p:blipFill>
        <p:spPr>
          <a:xfrm>
            <a:off x="10302040" y="6159700"/>
            <a:ext cx="1844006" cy="652214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2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/>
          <p:nvPr>
            <p:ph type="title"/>
          </p:nvPr>
        </p:nvSpPr>
        <p:spPr>
          <a:xfrm>
            <a:off x="963084" y="4406901"/>
            <a:ext cx="10363201" cy="1362077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31" name="Hoofdtekst - niveau één…"/>
          <p:cNvSpPr txBox="1"/>
          <p:nvPr>
            <p:ph type="body" sz="quarter" idx="1"/>
          </p:nvPr>
        </p:nvSpPr>
        <p:spPr>
          <a:xfrm>
            <a:off x="963084" y="2906713"/>
            <a:ext cx="103632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0" name="Hoofdtekst - niveau één…"/>
          <p:cNvSpPr txBox="1"/>
          <p:nvPr>
            <p:ph type="body" sz="half" idx="1"/>
          </p:nvPr>
        </p:nvSpPr>
        <p:spPr>
          <a:xfrm>
            <a:off x="609600" y="1600200"/>
            <a:ext cx="538480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9" name="Hoofdtekst - niveau één…"/>
          <p:cNvSpPr txBox="1"/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0" name="Tijdelijke aanduiding voor tekst 4"/>
          <p:cNvSpPr/>
          <p:nvPr>
            <p:ph type="body" sz="quarter" idx="13"/>
          </p:nvPr>
        </p:nvSpPr>
        <p:spPr>
          <a:xfrm>
            <a:off x="6193367" y="1535111"/>
            <a:ext cx="5389036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9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F_Logo_Int.jpeg" descr="BF_Logo_Int.jpeg"/>
          <p:cNvPicPr>
            <a:picLocks noChangeAspect="1"/>
          </p:cNvPicPr>
          <p:nvPr/>
        </p:nvPicPr>
        <p:blipFill>
          <a:blip r:embed="rId2">
            <a:extLst/>
          </a:blip>
          <a:srcRect l="0" t="24994" r="0" b="24994"/>
          <a:stretch>
            <a:fillRect/>
          </a:stretch>
        </p:blipFill>
        <p:spPr>
          <a:xfrm>
            <a:off x="10298043" y="6158700"/>
            <a:ext cx="1844006" cy="652215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eltekst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75" name="Hoofdtekst - niveau één…"/>
          <p:cNvSpPr txBox="1"/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6" name="Tijdelijke aanduiding voor tekst 3"/>
          <p:cNvSpPr/>
          <p:nvPr>
            <p:ph type="body" sz="half" idx="13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eltekst"/>
          <p:cNvSpPr txBox="1"/>
          <p:nvPr>
            <p:ph type="title"/>
          </p:nvPr>
        </p:nvSpPr>
        <p:spPr>
          <a:xfrm>
            <a:off x="2389715" y="4800600"/>
            <a:ext cx="73152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85" name="Tijdelijke aanduiding voor afbeelding 2"/>
          <p:cNvSpPr/>
          <p:nvPr>
            <p:ph type="pic" sz="half" idx="13"/>
          </p:nvPr>
        </p:nvSpPr>
        <p:spPr>
          <a:xfrm>
            <a:off x="2389715" y="612775"/>
            <a:ext cx="73152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Hoofdtekst - niveau één…"/>
          <p:cNvSpPr txBox="1"/>
          <p:nvPr>
            <p:ph type="body" sz="quarter" idx="1"/>
          </p:nvPr>
        </p:nvSpPr>
        <p:spPr>
          <a:xfrm>
            <a:off x="2389715" y="5367337"/>
            <a:ext cx="73152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Hoofdtekst - niveau één…"/>
          <p:cNvSpPr txBox="1"/>
          <p:nvPr>
            <p:ph type="body" idx="1"/>
          </p:nvPr>
        </p:nvSpPr>
        <p:spPr>
          <a:xfrm>
            <a:off x="609600" y="1600200"/>
            <a:ext cx="10972800" cy="4525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/>
          <p:nvPr>
            <p:ph type="sldNum" sz="quarter" idx="2"/>
          </p:nvPr>
        </p:nvSpPr>
        <p:spPr>
          <a:xfrm>
            <a:off x="11308747" y="6404294"/>
            <a:ext cx="273654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457200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Relationship Id="rId4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Relationship Id="rId4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Relationship Id="rId4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Rechthoek 7"/>
          <p:cNvSpPr txBox="1"/>
          <p:nvPr/>
        </p:nvSpPr>
        <p:spPr>
          <a:xfrm>
            <a:off x="3578909" y="5589188"/>
            <a:ext cx="5022276" cy="916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5400">
                <a:effectLst>
                  <a:outerShdw sx="100000" sy="100000" kx="0" ky="0" algn="b" rotWithShape="0" blurRad="38100" dist="19050" dir="270000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Závod v hubnutí</a:t>
            </a:r>
          </a:p>
        </p:txBody>
      </p:sp>
      <p:sp>
        <p:nvSpPr>
          <p:cNvPr id="98" name="Vítejte"/>
          <p:cNvSpPr txBox="1"/>
          <p:nvPr/>
        </p:nvSpPr>
        <p:spPr>
          <a:xfrm>
            <a:off x="3467417" y="1974769"/>
            <a:ext cx="5257164" cy="438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0000">
                <a:solidFill>
                  <a:srgbClr val="535353"/>
                </a:solidFill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/>
            <a:r>
              <a:t>Vítejte</a:t>
            </a:r>
          </a:p>
        </p:txBody>
      </p:sp>
      <p:pic>
        <p:nvPicPr>
          <p:cNvPr id="99" name="BF_Logo_Int.jpeg" descr="BF_Logo_Int.jpeg"/>
          <p:cNvPicPr>
            <a:picLocks noChangeAspect="1"/>
          </p:cNvPicPr>
          <p:nvPr/>
        </p:nvPicPr>
        <p:blipFill>
          <a:blip r:embed="rId3">
            <a:extLst/>
          </a:blip>
          <a:srcRect l="0" t="24994" r="0" b="24994"/>
          <a:stretch>
            <a:fillRect/>
          </a:stretch>
        </p:blipFill>
        <p:spPr>
          <a:xfrm>
            <a:off x="10298043" y="6158700"/>
            <a:ext cx="1844005" cy="6522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el 1"/>
          <p:cNvSpPr txBox="1"/>
          <p:nvPr/>
        </p:nvSpPr>
        <p:spPr>
          <a:xfrm>
            <a:off x="1597293" y="2857500"/>
            <a:ext cx="8229601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Výherce Závodu v hubnutí</a:t>
            </a:r>
          </a:p>
        </p:txBody>
      </p:sp>
      <p:sp>
        <p:nvSpPr>
          <p:cNvPr id="163" name="Tijdelijke aanduiding voor inhoud 2"/>
          <p:cNvSpPr txBox="1"/>
          <p:nvPr/>
        </p:nvSpPr>
        <p:spPr>
          <a:xfrm>
            <a:off x="396807" y="3805862"/>
            <a:ext cx="10868956" cy="175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Dostane zpět jako garanci úspěchu celou hodnotu programu 2900 Kč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1 měsíc neomezeného sportu v hodnotě asi 800 Kč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Navazující program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Stabilizovat </a:t>
            </a:r>
            <a:r>
              <a:t>na jeden měsíc v hodnotě 1500 Kč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V předešlých Závodech v hubnutí dosáhli garance úspěchu účastníci již 20 x</a:t>
            </a:r>
          </a:p>
        </p:txBody>
      </p:sp>
      <p:pic>
        <p:nvPicPr>
          <p:cNvPr id="164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el 1"/>
          <p:cNvSpPr txBox="1"/>
          <p:nvPr/>
        </p:nvSpPr>
        <p:spPr>
          <a:xfrm>
            <a:off x="1889005" y="2239917"/>
            <a:ext cx="8229601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Hýbejte se během závodu u nás</a:t>
            </a:r>
          </a:p>
        </p:txBody>
      </p:sp>
      <p:sp>
        <p:nvSpPr>
          <p:cNvPr id="167" name="Tijdelijke aanduiding voor inhoud 6"/>
          <p:cNvSpPr txBox="1"/>
          <p:nvPr/>
        </p:nvSpPr>
        <p:spPr>
          <a:xfrm>
            <a:off x="367045" y="3373414"/>
            <a:ext cx="10632389" cy="204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600"/>
              </a:spcBef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Zúčastněte se speciálního tréninku na téma Závod v hubnutí</a:t>
            </a:r>
          </a:p>
          <a:p>
            <a:pPr marL="342900" indent="-342900" defTabSz="457200">
              <a:spcBef>
                <a:spcPts val="600"/>
              </a:spcBef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Využijte rozmanité nabídky skupinových lekcí</a:t>
            </a:r>
          </a:p>
          <a:p>
            <a:pPr marL="342900" indent="-342900" defTabSz="457200">
              <a:spcBef>
                <a:spcPts val="600"/>
              </a:spcBef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Využijte k tréninku naše individuální prostory</a:t>
            </a:r>
          </a:p>
          <a:p>
            <a:pPr marL="342900" indent="-342900" defTabSz="457200">
              <a:spcBef>
                <a:spcPts val="600"/>
              </a:spcBef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Vyzkoušejte si body scan</a:t>
            </a:r>
          </a:p>
        </p:txBody>
      </p:sp>
      <p:pic>
        <p:nvPicPr>
          <p:cNvPr id="168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el 1"/>
          <p:cNvSpPr txBox="1"/>
          <p:nvPr/>
        </p:nvSpPr>
        <p:spPr>
          <a:xfrm>
            <a:off x="2093191" y="2222912"/>
            <a:ext cx="8229601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Hýbejte se během závodu u nás</a:t>
            </a:r>
          </a:p>
        </p:txBody>
      </p:sp>
      <p:sp>
        <p:nvSpPr>
          <p:cNvPr id="171" name="Tijdelijke aanduiding voor inhoud 4"/>
          <p:cNvSpPr txBox="1"/>
          <p:nvPr/>
        </p:nvSpPr>
        <p:spPr>
          <a:xfrm>
            <a:off x="748369" y="4145737"/>
            <a:ext cx="4740620" cy="1412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Char char="-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Staňte se členem s neomezeným členstvím na 13 týdnů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-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800 Kč za měsíc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-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Členská karta 300 Kč</a:t>
            </a:r>
          </a:p>
        </p:txBody>
      </p:sp>
      <p:sp>
        <p:nvSpPr>
          <p:cNvPr id="172" name="Tijdelijke aanduiding voor inhoud 6"/>
          <p:cNvSpPr txBox="1"/>
          <p:nvPr/>
        </p:nvSpPr>
        <p:spPr>
          <a:xfrm>
            <a:off x="7145594" y="4145737"/>
            <a:ext cx="4141840" cy="1412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Char char="-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Staňte se členem s možností tréniku 1 x za týden na 13 týdnů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-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600 Kč za měsíc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-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Členská karta 300 Kč</a:t>
            </a:r>
          </a:p>
        </p:txBody>
      </p:sp>
      <p:sp>
        <p:nvSpPr>
          <p:cNvPr id="173" name="Tijdelijke aanduiding voor tekst 3"/>
          <p:cNvSpPr txBox="1"/>
          <p:nvPr/>
        </p:nvSpPr>
        <p:spPr>
          <a:xfrm>
            <a:off x="663413" y="3362126"/>
            <a:ext cx="404018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1. možnost</a:t>
            </a:r>
          </a:p>
        </p:txBody>
      </p:sp>
      <p:sp>
        <p:nvSpPr>
          <p:cNvPr id="174" name="Tijdelijke aanduiding voor tekst 5"/>
          <p:cNvSpPr txBox="1"/>
          <p:nvPr/>
        </p:nvSpPr>
        <p:spPr>
          <a:xfrm>
            <a:off x="7034840" y="3362126"/>
            <a:ext cx="4041777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2. možnost</a:t>
            </a:r>
          </a:p>
        </p:txBody>
      </p:sp>
      <p:pic>
        <p:nvPicPr>
          <p:cNvPr id="175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3"/>
      <p:bldP build="p" bldLvl="5" animBg="1" rev="0" advAuto="0" spid="172" grpId="2"/>
      <p:bldP build="p" bldLvl="5" animBg="1" rev="0" advAuto="0" spid="171" grpId="1"/>
      <p:bldP build="whole" bldLvl="1" animBg="1" rev="0" advAuto="0" spid="174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s-1.jpeg" descr="images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94969" y="3486498"/>
            <a:ext cx="5602061" cy="2630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Titel 1"/>
          <p:cNvSpPr txBox="1"/>
          <p:nvPr/>
        </p:nvSpPr>
        <p:spPr>
          <a:xfrm>
            <a:off x="3700703" y="3621003"/>
            <a:ext cx="4986950" cy="1005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b="1" sz="3000">
                <a:solidFill>
                  <a:srgbClr val="FFFFFF"/>
                </a:solidFill>
              </a:defRPr>
            </a:lvl1pPr>
          </a:lstStyle>
          <a:p>
            <a:pPr/>
            <a:r>
              <a:t>Odstartujte právě teď svůj “Závod v hubnutí”</a:t>
            </a:r>
          </a:p>
        </p:txBody>
      </p:sp>
      <p:sp>
        <p:nvSpPr>
          <p:cNvPr id="180" name="Titel 1"/>
          <p:cNvSpPr txBox="1"/>
          <p:nvPr/>
        </p:nvSpPr>
        <p:spPr>
          <a:xfrm>
            <a:off x="3930922" y="4862087"/>
            <a:ext cx="4526510" cy="1005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b="1" sz="3000">
                <a:solidFill>
                  <a:srgbClr val="FFFFFF"/>
                </a:solidFill>
              </a:defRPr>
            </a:lvl1pPr>
          </a:lstStyle>
          <a:p>
            <a:pPr/>
            <a:r>
              <a:t>a zkuste vyhrát už před cílem …(měsíc zdarma)</a:t>
            </a:r>
          </a:p>
        </p:txBody>
      </p:sp>
      <p:sp>
        <p:nvSpPr>
          <p:cNvPr id="181" name="Tombola"/>
          <p:cNvSpPr txBox="1"/>
          <p:nvPr/>
        </p:nvSpPr>
        <p:spPr>
          <a:xfrm>
            <a:off x="4493736" y="2062187"/>
            <a:ext cx="3204526" cy="2237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5000">
                <a:solidFill>
                  <a:srgbClr val="535353"/>
                </a:solidFill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/>
            <a:r>
              <a:t>Tombola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 1"/>
          <p:cNvSpPr txBox="1"/>
          <p:nvPr>
            <p:ph type="ctrTitle"/>
          </p:nvPr>
        </p:nvSpPr>
        <p:spPr>
          <a:xfrm>
            <a:off x="811368" y="2001171"/>
            <a:ext cx="10363201" cy="1470027"/>
          </a:xfrm>
          <a:prstGeom prst="rect">
            <a:avLst/>
          </a:prstGeom>
        </p:spPr>
        <p:txBody>
          <a:bodyPr/>
          <a:lstStyle/>
          <a:p>
            <a:pPr/>
            <a:r>
              <a:t>Představování</a:t>
            </a:r>
          </a:p>
        </p:txBody>
      </p:sp>
      <p:sp>
        <p:nvSpPr>
          <p:cNvPr id="102" name="Ondertitel 2"/>
          <p:cNvSpPr txBox="1"/>
          <p:nvPr>
            <p:ph type="subTitle" sz="half" idx="1"/>
          </p:nvPr>
        </p:nvSpPr>
        <p:spPr>
          <a:xfrm>
            <a:off x="811368" y="3429000"/>
            <a:ext cx="9448801" cy="3011510"/>
          </a:xfrm>
          <a:prstGeom prst="rect">
            <a:avLst/>
          </a:prstGeom>
        </p:spPr>
        <p:txBody>
          <a:bodyPr/>
          <a:lstStyle/>
          <a:p>
            <a:pPr algn="l">
              <a:defRPr>
                <a:solidFill>
                  <a:srgbClr val="000000"/>
                </a:solidFill>
              </a:defRPr>
            </a:pPr>
            <a:r>
              <a:t>Jméno kouče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Jméno kouče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Jméno kouče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Jméno kouče</a:t>
            </a:r>
          </a:p>
        </p:txBody>
      </p:sp>
      <p:pic>
        <p:nvPicPr>
          <p:cNvPr id="103" name="Tijdelijke aanduiding voor inhoud 3" descr="Tijdelijke aanduiding voor inhoud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475" y="0"/>
            <a:ext cx="12074525" cy="15287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el 1"/>
          <p:cNvSpPr txBox="1"/>
          <p:nvPr>
            <p:ph type="ctrTitle"/>
          </p:nvPr>
        </p:nvSpPr>
        <p:spPr>
          <a:xfrm>
            <a:off x="914400" y="2092748"/>
            <a:ext cx="10363200" cy="1470027"/>
          </a:xfrm>
          <a:prstGeom prst="rect">
            <a:avLst/>
          </a:prstGeom>
        </p:spPr>
        <p:txBody>
          <a:bodyPr/>
          <a:lstStyle/>
          <a:p>
            <a:pPr/>
            <a:r>
              <a:t>‘Název sportcentra’ Závod v hubnutí</a:t>
            </a:r>
            <a:br/>
            <a:r>
              <a:t>s garancí úspěchu</a:t>
            </a:r>
          </a:p>
        </p:txBody>
      </p:sp>
      <p:sp>
        <p:nvSpPr>
          <p:cNvPr id="107" name="Ondertitel 2"/>
          <p:cNvSpPr txBox="1"/>
          <p:nvPr>
            <p:ph type="subTitle" sz="half" idx="1"/>
          </p:nvPr>
        </p:nvSpPr>
        <p:spPr>
          <a:xfrm>
            <a:off x="566668" y="3657598"/>
            <a:ext cx="9083361" cy="2859112"/>
          </a:xfrm>
          <a:prstGeom prst="rect">
            <a:avLst/>
          </a:prstGeom>
        </p:spPr>
        <p:txBody>
          <a:bodyPr/>
          <a:lstStyle/>
          <a:p>
            <a:pPr marL="457200" indent="-457200" algn="l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t>Osobní dohled koučů</a:t>
            </a:r>
          </a:p>
          <a:p>
            <a:pPr marL="457200" indent="-457200" algn="l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t>Schůzka 3., 4. nebo 5. týden</a:t>
            </a:r>
          </a:p>
          <a:p>
            <a:pPr marL="457200" indent="-457200" algn="l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t>2 workshopy 2. a 3. týden (ve středu)</a:t>
            </a:r>
          </a:p>
          <a:p>
            <a:pPr marL="457200" indent="-457200" algn="l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t>Mailem dostanete jídelníčky jednoduché na přípravu včetně nákupních seznamů</a:t>
            </a:r>
          </a:p>
          <a:p>
            <a:pPr marL="457200" indent="-457200" algn="l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t>Osobní jídelníčky na celý týden</a:t>
            </a:r>
          </a:p>
          <a:p>
            <a:pPr marL="457200" indent="-457200" algn="l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t>Zdravé a udržitelné hubnutí</a:t>
            </a:r>
          </a:p>
          <a:p>
            <a:pPr marL="457200" indent="-457200" algn="l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t>11 vážení každý týden</a:t>
            </a:r>
          </a:p>
        </p:txBody>
      </p:sp>
      <p:pic>
        <p:nvPicPr>
          <p:cNvPr id="108" name="Tijdelijke aanduiding voor inhoud 3" descr="Tijdelijke aanduiding voor inhoud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475" y="0"/>
            <a:ext cx="12074525" cy="15287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Tijdelijke aanduiding voor inhoud 3"/>
          <p:cNvGrpSpPr/>
          <p:nvPr/>
        </p:nvGrpSpPr>
        <p:grpSpPr>
          <a:xfrm>
            <a:off x="1476261" y="2212862"/>
            <a:ext cx="4086998" cy="4525071"/>
            <a:chOff x="0" y="0"/>
            <a:chExt cx="4086997" cy="4525070"/>
          </a:xfrm>
        </p:grpSpPr>
        <p:grpSp>
          <p:nvGrpSpPr>
            <p:cNvPr id="113" name="Groepeer"/>
            <p:cNvGrpSpPr/>
            <p:nvPr/>
          </p:nvGrpSpPr>
          <p:grpSpPr>
            <a:xfrm>
              <a:off x="788249" y="1007284"/>
              <a:ext cx="2510499" cy="2510501"/>
              <a:chOff x="0" y="0"/>
              <a:chExt cx="2510498" cy="2510500"/>
            </a:xfrm>
          </p:grpSpPr>
          <p:sp>
            <p:nvSpPr>
              <p:cNvPr id="111" name="Cirkel"/>
              <p:cNvSpPr/>
              <p:nvPr/>
            </p:nvSpPr>
            <p:spPr>
              <a:xfrm>
                <a:off x="-1" y="-1"/>
                <a:ext cx="2510500" cy="2510502"/>
              </a:xfrm>
              <a:prstGeom prst="ellipse">
                <a:avLst/>
              </a:prstGeom>
              <a:solidFill>
                <a:schemeClr val="accent5">
                  <a:alpha val="50000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600200">
                  <a:lnSpc>
                    <a:spcPct val="90000"/>
                  </a:lnSpc>
                  <a:spcBef>
                    <a:spcPts val="700"/>
                  </a:spcBef>
                  <a:defRPr sz="36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12" name="Výsledek"/>
              <p:cNvSpPr txBox="1"/>
              <p:nvPr/>
            </p:nvSpPr>
            <p:spPr>
              <a:xfrm>
                <a:off x="367652" y="690734"/>
                <a:ext cx="1775192" cy="11290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1600200">
                  <a:lnSpc>
                    <a:spcPct val="90000"/>
                  </a:lnSpc>
                  <a:spcBef>
                    <a:spcPts val="1500"/>
                  </a:spcBef>
                  <a:defRPr sz="36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Výsledek</a:t>
                </a:r>
              </a:p>
            </p:txBody>
          </p:sp>
        </p:grpSp>
        <p:grpSp>
          <p:nvGrpSpPr>
            <p:cNvPr id="116" name="Groepeer"/>
            <p:cNvGrpSpPr/>
            <p:nvPr/>
          </p:nvGrpSpPr>
          <p:grpSpPr>
            <a:xfrm>
              <a:off x="1415873" y="0"/>
              <a:ext cx="1255251" cy="1255251"/>
              <a:chOff x="0" y="0"/>
              <a:chExt cx="1255250" cy="1255250"/>
            </a:xfrm>
          </p:grpSpPr>
          <p:sp>
            <p:nvSpPr>
              <p:cNvPr id="114" name="Cirkel"/>
              <p:cNvSpPr/>
              <p:nvPr/>
            </p:nvSpPr>
            <p:spPr>
              <a:xfrm>
                <a:off x="0" y="0"/>
                <a:ext cx="1255251" cy="1255251"/>
              </a:xfrm>
              <a:prstGeom prst="ellipse">
                <a:avLst/>
              </a:prstGeom>
              <a:solidFill>
                <a:srgbClr val="49CFAE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15" name="Výběr potravin"/>
              <p:cNvSpPr txBox="1"/>
              <p:nvPr/>
            </p:nvSpPr>
            <p:spPr>
              <a:xfrm>
                <a:off x="183827" y="404740"/>
                <a:ext cx="887596" cy="4457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Výběr potravin</a:t>
                </a:r>
              </a:p>
            </p:txBody>
          </p:sp>
        </p:grpSp>
        <p:grpSp>
          <p:nvGrpSpPr>
            <p:cNvPr id="119" name="Groepeer"/>
            <p:cNvGrpSpPr/>
            <p:nvPr/>
          </p:nvGrpSpPr>
          <p:grpSpPr>
            <a:xfrm>
              <a:off x="2831747" y="817454"/>
              <a:ext cx="1255251" cy="1255251"/>
              <a:chOff x="0" y="0"/>
              <a:chExt cx="1255250" cy="1255249"/>
            </a:xfrm>
          </p:grpSpPr>
          <p:sp>
            <p:nvSpPr>
              <p:cNvPr id="117" name="Cirkel"/>
              <p:cNvSpPr/>
              <p:nvPr/>
            </p:nvSpPr>
            <p:spPr>
              <a:xfrm>
                <a:off x="0" y="0"/>
                <a:ext cx="1255251" cy="1255250"/>
              </a:xfrm>
              <a:prstGeom prst="ellipse">
                <a:avLst/>
              </a:prstGeom>
              <a:solidFill>
                <a:srgbClr val="47D872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18" name="Množství potravin"/>
              <p:cNvSpPr txBox="1"/>
              <p:nvPr/>
            </p:nvSpPr>
            <p:spPr>
              <a:xfrm>
                <a:off x="183826" y="404740"/>
                <a:ext cx="887596" cy="4457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Množství potravin</a:t>
                </a:r>
              </a:p>
            </p:txBody>
          </p:sp>
        </p:grpSp>
        <p:grpSp>
          <p:nvGrpSpPr>
            <p:cNvPr id="122" name="Groepeer"/>
            <p:cNvGrpSpPr/>
            <p:nvPr/>
          </p:nvGrpSpPr>
          <p:grpSpPr>
            <a:xfrm>
              <a:off x="2831747" y="2452364"/>
              <a:ext cx="1255251" cy="1255251"/>
              <a:chOff x="0" y="0"/>
              <a:chExt cx="1255250" cy="1255249"/>
            </a:xfrm>
          </p:grpSpPr>
          <p:sp>
            <p:nvSpPr>
              <p:cNvPr id="120" name="Cirkel"/>
              <p:cNvSpPr/>
              <p:nvPr/>
            </p:nvSpPr>
            <p:spPr>
              <a:xfrm>
                <a:off x="0" y="0"/>
                <a:ext cx="1255251" cy="1255250"/>
              </a:xfrm>
              <a:prstGeom prst="ellipse">
                <a:avLst/>
              </a:prstGeom>
              <a:solidFill>
                <a:srgbClr val="60E146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21" name="Organizace stravování"/>
              <p:cNvSpPr txBox="1"/>
              <p:nvPr/>
            </p:nvSpPr>
            <p:spPr>
              <a:xfrm>
                <a:off x="183826" y="307585"/>
                <a:ext cx="887596" cy="6400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Organizace stravování</a:t>
                </a:r>
              </a:p>
            </p:txBody>
          </p:sp>
        </p:grpSp>
        <p:grpSp>
          <p:nvGrpSpPr>
            <p:cNvPr id="125" name="Groepeer"/>
            <p:cNvGrpSpPr/>
            <p:nvPr/>
          </p:nvGrpSpPr>
          <p:grpSpPr>
            <a:xfrm>
              <a:off x="1415873" y="3269820"/>
              <a:ext cx="1255251" cy="1255251"/>
              <a:chOff x="0" y="0"/>
              <a:chExt cx="1255250" cy="1255249"/>
            </a:xfrm>
          </p:grpSpPr>
          <p:sp>
            <p:nvSpPr>
              <p:cNvPr id="123" name="Cirkel"/>
              <p:cNvSpPr/>
              <p:nvPr/>
            </p:nvSpPr>
            <p:spPr>
              <a:xfrm>
                <a:off x="0" y="0"/>
                <a:ext cx="1255251" cy="1255250"/>
              </a:xfrm>
              <a:prstGeom prst="ellipse">
                <a:avLst/>
              </a:prstGeom>
              <a:solidFill>
                <a:srgbClr val="ACE946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24" name="Koučink"/>
              <p:cNvSpPr txBox="1"/>
              <p:nvPr/>
            </p:nvSpPr>
            <p:spPr>
              <a:xfrm>
                <a:off x="183827" y="501895"/>
                <a:ext cx="887596" cy="2514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Koučink</a:t>
                </a:r>
              </a:p>
            </p:txBody>
          </p:sp>
        </p:grpSp>
        <p:grpSp>
          <p:nvGrpSpPr>
            <p:cNvPr id="128" name="Groepeer"/>
            <p:cNvGrpSpPr/>
            <p:nvPr/>
          </p:nvGrpSpPr>
          <p:grpSpPr>
            <a:xfrm>
              <a:off x="0" y="2452364"/>
              <a:ext cx="1255251" cy="1255251"/>
              <a:chOff x="0" y="0"/>
              <a:chExt cx="1255250" cy="1255249"/>
            </a:xfrm>
          </p:grpSpPr>
          <p:sp>
            <p:nvSpPr>
              <p:cNvPr id="126" name="Cirkel"/>
              <p:cNvSpPr/>
              <p:nvPr/>
            </p:nvSpPr>
            <p:spPr>
              <a:xfrm>
                <a:off x="0" y="0"/>
                <a:ext cx="1255251" cy="1255250"/>
              </a:xfrm>
              <a:prstGeom prst="ellipse">
                <a:avLst/>
              </a:prstGeom>
              <a:solidFill>
                <a:srgbClr val="F0E146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27" name="Pohyb"/>
              <p:cNvSpPr txBox="1"/>
              <p:nvPr/>
            </p:nvSpPr>
            <p:spPr>
              <a:xfrm>
                <a:off x="183826" y="501895"/>
                <a:ext cx="887595" cy="2514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Pohyb</a:t>
                </a:r>
              </a:p>
            </p:txBody>
          </p:sp>
        </p:grpSp>
        <p:grpSp>
          <p:nvGrpSpPr>
            <p:cNvPr id="131" name="Groepeer"/>
            <p:cNvGrpSpPr/>
            <p:nvPr/>
          </p:nvGrpSpPr>
          <p:grpSpPr>
            <a:xfrm>
              <a:off x="0" y="817454"/>
              <a:ext cx="1255251" cy="1255251"/>
              <a:chOff x="0" y="0"/>
              <a:chExt cx="1255250" cy="1255249"/>
            </a:xfrm>
          </p:grpSpPr>
          <p:sp>
            <p:nvSpPr>
              <p:cNvPr id="129" name="Cirkel"/>
              <p:cNvSpPr/>
              <p:nvPr/>
            </p:nvSpPr>
            <p:spPr>
              <a:xfrm>
                <a:off x="0" y="0"/>
                <a:ext cx="1255251" cy="1255250"/>
              </a:xfrm>
              <a:prstGeom prst="ellipse">
                <a:avLst/>
              </a:prstGeom>
              <a:solidFill>
                <a:schemeClr val="accent6">
                  <a:alpha val="50000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30" name="Měřím = vím"/>
              <p:cNvSpPr txBox="1"/>
              <p:nvPr/>
            </p:nvSpPr>
            <p:spPr>
              <a:xfrm>
                <a:off x="183826" y="404740"/>
                <a:ext cx="887595" cy="4457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Měřím = vím</a:t>
                </a:r>
              </a:p>
            </p:txBody>
          </p:sp>
        </p:grpSp>
      </p:grpSp>
      <p:sp>
        <p:nvSpPr>
          <p:cNvPr id="133" name="Titel 1"/>
          <p:cNvSpPr txBox="1"/>
          <p:nvPr/>
        </p:nvSpPr>
        <p:spPr>
          <a:xfrm>
            <a:off x="4805298" y="3146018"/>
            <a:ext cx="8229602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Cesta k výsledkům</a:t>
            </a:r>
          </a:p>
        </p:txBody>
      </p:sp>
      <p:pic>
        <p:nvPicPr>
          <p:cNvPr id="134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0" y="-8879"/>
            <a:ext cx="12180086" cy="2179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Schermafbeelding 2019-07-13 om 14.53.40.png" descr="Schermafbeelding 2019-07-13 om 14.53.4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86559" y="2379478"/>
            <a:ext cx="6034683" cy="41404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el 1"/>
          <p:cNvSpPr txBox="1"/>
          <p:nvPr/>
        </p:nvSpPr>
        <p:spPr>
          <a:xfrm>
            <a:off x="1381602" y="2443328"/>
            <a:ext cx="8229601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Výhody Závodu v hubnutí</a:t>
            </a:r>
          </a:p>
        </p:txBody>
      </p:sp>
      <p:sp>
        <p:nvSpPr>
          <p:cNvPr id="140" name="Tijdelijke aanduiding voor inhoud 2"/>
          <p:cNvSpPr txBox="1"/>
          <p:nvPr/>
        </p:nvSpPr>
        <p:spPr>
          <a:xfrm>
            <a:off x="365282" y="3586327"/>
            <a:ext cx="7580232" cy="307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Pomůžeme vám se stravováním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Měříme váš pokrok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Uděláte si jasný pohled na stravování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Budete se vědomě stravovat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Pracujete </a:t>
            </a:r>
            <a:r>
              <a:rPr u="sng"/>
              <a:t>společně </a:t>
            </a:r>
            <a:r>
              <a:t>ve skupině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Nemusíte být členy tohoto sportovního centra</a:t>
            </a:r>
          </a:p>
        </p:txBody>
      </p:sp>
      <p:pic>
        <p:nvPicPr>
          <p:cNvPr id="141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Tijdelijke aanduiding voor inhoud 3" descr="Tijdelijke aanduiding voor inhoud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9531" y="1973708"/>
            <a:ext cx="7469077" cy="4884292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/>
          <p:cNvSpPr txBox="1"/>
          <p:nvPr/>
        </p:nvSpPr>
        <p:spPr>
          <a:xfrm>
            <a:off x="5183747" y="2855566"/>
            <a:ext cx="8229602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Jednoduše</a:t>
            </a:r>
          </a:p>
        </p:txBody>
      </p:sp>
      <p:sp>
        <p:nvSpPr>
          <p:cNvPr id="145" name="Rechte verbindingslijn 8"/>
          <p:cNvSpPr/>
          <p:nvPr/>
        </p:nvSpPr>
        <p:spPr>
          <a:xfrm flipV="1">
            <a:off x="1035317" y="3000261"/>
            <a:ext cx="3816352" cy="1152527"/>
          </a:xfrm>
          <a:prstGeom prst="line">
            <a:avLst/>
          </a:prstGeom>
          <a:ln w="76200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46" name="Tijdelijke aanduiding voor inhoud 7" descr="Tijdelijke aanduiding voor inhoud 7"/>
          <p:cNvPicPr>
            <a:picLocks noChangeAspect="1"/>
          </p:cNvPicPr>
          <p:nvPr/>
        </p:nvPicPr>
        <p:blipFill>
          <a:blip r:embed="rId4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2"/>
      <p:bldP build="whole" bldLvl="1" animBg="1" rev="0" advAuto="0" spid="14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2868" r="0" b="19125"/>
          <a:stretch>
            <a:fillRect/>
          </a:stretch>
        </p:blipFill>
        <p:spPr>
          <a:xfrm>
            <a:off x="2678147" y="2353901"/>
            <a:ext cx="3994415" cy="42848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Tijdelijke aanduiding voor inhoud 7" descr="Tijdelijke aanduiding voor inhoud 7"/>
          <p:cNvPicPr>
            <a:picLocks noChangeAspect="1"/>
          </p:cNvPicPr>
          <p:nvPr/>
        </p:nvPicPr>
        <p:blipFill>
          <a:blip r:embed="rId4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el 1"/>
          <p:cNvSpPr txBox="1"/>
          <p:nvPr/>
        </p:nvSpPr>
        <p:spPr>
          <a:xfrm>
            <a:off x="821074" y="2137238"/>
            <a:ext cx="8229601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Garance úspěchu</a:t>
            </a:r>
          </a:p>
        </p:txBody>
      </p:sp>
      <p:pic>
        <p:nvPicPr>
          <p:cNvPr id="156" name="Afbeelding 8" descr="Afbeelding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6126" y="2540980"/>
            <a:ext cx="4568827" cy="28797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Tijdelijke aanduiding voor inhoud 7" descr="Tijdelijke aanduiding voor inhoud 7"/>
          <p:cNvPicPr>
            <a:picLocks noChangeAspect="1"/>
          </p:cNvPicPr>
          <p:nvPr/>
        </p:nvPicPr>
        <p:blipFill>
          <a:blip r:embed="rId4">
            <a:extLst/>
          </a:blip>
          <a:srcRect l="0" t="6892" r="0" b="4638"/>
          <a:stretch>
            <a:fillRect/>
          </a:stretch>
        </p:blipFill>
        <p:spPr>
          <a:xfrm>
            <a:off x="0" y="-1"/>
            <a:ext cx="12180086" cy="217908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ijdelijke aanduiding voor inhoud 2"/>
          <p:cNvSpPr txBox="1"/>
          <p:nvPr/>
        </p:nvSpPr>
        <p:spPr>
          <a:xfrm>
            <a:off x="379748" y="3080300"/>
            <a:ext cx="7469910" cy="261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11 měření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Ztráta 10% tuku z tělesné hmotnosti 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Zúčastnit se minimálně 1 ze 2 workshop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Řídit se radami kouče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Zhubnout minimálně 6 kg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Vážení pouze na profesionální váze a ve stejný čas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8" grpId="1"/>
      <p:bldP build="whole" bldLvl="1" animBg="1" rev="0" advAuto="0" spid="156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